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33"/>
  </p:notesMasterIdLst>
  <p:sldIdLst>
    <p:sldId id="256" r:id="rId3"/>
    <p:sldId id="258" r:id="rId4"/>
    <p:sldId id="259" r:id="rId5"/>
    <p:sldId id="260" r:id="rId6"/>
    <p:sldId id="261" r:id="rId7"/>
    <p:sldId id="295" r:id="rId8"/>
    <p:sldId id="265" r:id="rId9"/>
    <p:sldId id="296" r:id="rId10"/>
    <p:sldId id="262" r:id="rId11"/>
    <p:sldId id="299" r:id="rId12"/>
    <p:sldId id="287" r:id="rId13"/>
    <p:sldId id="304" r:id="rId14"/>
    <p:sldId id="297" r:id="rId15"/>
    <p:sldId id="289" r:id="rId16"/>
    <p:sldId id="301" r:id="rId17"/>
    <p:sldId id="305" r:id="rId18"/>
    <p:sldId id="306" r:id="rId19"/>
    <p:sldId id="307" r:id="rId20"/>
    <p:sldId id="308" r:id="rId21"/>
    <p:sldId id="309" r:id="rId22"/>
    <p:sldId id="302" r:id="rId23"/>
    <p:sldId id="303" r:id="rId24"/>
    <p:sldId id="312" r:id="rId25"/>
    <p:sldId id="313" r:id="rId26"/>
    <p:sldId id="288" r:id="rId27"/>
    <p:sldId id="266" r:id="rId28"/>
    <p:sldId id="310" r:id="rId29"/>
    <p:sldId id="311" r:id="rId30"/>
    <p:sldId id="285" r:id="rId31"/>
    <p:sldId id="286" r:id="rId32"/>
  </p:sldIdLst>
  <p:sldSz cx="9144000" cy="5143500" type="screen16x9"/>
  <p:notesSz cx="6858000" cy="9144000"/>
  <p:embeddedFontLst>
    <p:embeddedFont>
      <p:font typeface="Arial Bold" panose="020B0704020202020204" pitchFamily="34" charset="0"/>
      <p:bold r:id="rId34"/>
    </p:embeddedFont>
    <p:embeddedFont>
      <p:font typeface="Consolas" panose="020B0609020204030204" pitchFamily="49"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Montserrat ExtraBold" panose="00000900000000000000" pitchFamily="2" charset="0"/>
      <p:bold r:id="rId43"/>
      <p:italic r:id="rId44"/>
      <p:boldItalic r:id="rId45"/>
    </p:embeddedFont>
    <p:embeddedFont>
      <p:font typeface="Montserrat ExtraLight" panose="00000300000000000000" pitchFamily="2" charset="0"/>
      <p:regular r:id="rId46"/>
      <p:bold r:id="rId47"/>
      <p:italic r:id="rId48"/>
      <p:boldItalic r:id="rId49"/>
    </p:embeddedFont>
    <p:embeddedFont>
      <p:font typeface="Montserrat Medium" panose="000006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1"/>
    <p:restoredTop sz="82791" autoAdjust="0"/>
  </p:normalViewPr>
  <p:slideViewPr>
    <p:cSldViewPr snapToGrid="0">
      <p:cViewPr varScale="1">
        <p:scale>
          <a:sx n="142" d="100"/>
          <a:sy n="142" d="100"/>
        </p:scale>
        <p:origin x="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B207E46B-E14A-1043-BB24-A3E1D90436B9}" srcId="{161842B6-8C2A-5E48-A13A-7E91DDEBB3F0}" destId="{CBFEF062-9BEE-864B-9004-2824DF9BA0EA}" srcOrd="0" destOrd="0" parTransId="{30979FC3-B4D8-D340-90E7-5A9571F5953B}" sibTransId="{BB812507-0DA6-F043-B7A9-1BF416BFF7BD}"/>
    <dgm:cxn modelId="{33D22D58-A25A-FC4E-BEFA-93679CF99AC2}" type="presOf" srcId="{391F2C1C-CB87-2A43-997D-AB270FB88A74}" destId="{DBC177F3-DA2A-4A43-87ED-34D52FB19743}" srcOrd="0" destOrd="0" presId="urn:microsoft.com/office/officeart/2009/3/layout/CircleRelationship"/>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195C-143F-40B0-99ED-E3630DC7E8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20C5C20-62C5-4592-9ECD-40692F2534A6}">
      <dgm:prSet phldrT="[Text]"/>
      <dgm:spPr/>
      <dgm:t>
        <a:bodyPr/>
        <a:lstStyle/>
        <a:p>
          <a:r>
            <a:rPr lang="en-US" b="1" dirty="0"/>
            <a:t>Authentication and Authorization</a:t>
          </a:r>
        </a:p>
      </dgm:t>
    </dgm:pt>
    <dgm:pt modelId="{50CF9FBC-0E17-408F-844F-09A0F45D7A40}" type="parTrans" cxnId="{E7A40724-C68B-4F1C-AE36-08BC630ED8C6}">
      <dgm:prSet/>
      <dgm:spPr/>
      <dgm:t>
        <a:bodyPr/>
        <a:lstStyle/>
        <a:p>
          <a:endParaRPr lang="en-US"/>
        </a:p>
      </dgm:t>
    </dgm:pt>
    <dgm:pt modelId="{36393B52-8C0C-4085-AB83-A38D25496B42}" type="sibTrans" cxnId="{E7A40724-C68B-4F1C-AE36-08BC630ED8C6}">
      <dgm:prSet/>
      <dgm:spPr/>
      <dgm:t>
        <a:bodyPr/>
        <a:lstStyle/>
        <a:p>
          <a:endParaRPr lang="en-US"/>
        </a:p>
      </dgm:t>
    </dgm:pt>
    <dgm:pt modelId="{560CE43C-DE71-4BFA-B360-6908EAB1F25C}">
      <dgm:prSet/>
      <dgm:spPr/>
      <dgm:t>
        <a:bodyPr/>
        <a:lstStyle/>
        <a:p>
          <a:r>
            <a:rPr lang="en-US" b="1" dirty="0"/>
            <a:t>Profile Links</a:t>
          </a:r>
        </a:p>
      </dgm:t>
    </dgm:pt>
    <dgm:pt modelId="{A9638D1C-29BF-4A7A-A4C7-DDCDE6E99C75}" type="parTrans" cxnId="{314AB6F5-2076-4D15-8452-3174222C30D8}">
      <dgm:prSet/>
      <dgm:spPr/>
      <dgm:t>
        <a:bodyPr/>
        <a:lstStyle/>
        <a:p>
          <a:endParaRPr lang="en-US"/>
        </a:p>
      </dgm:t>
    </dgm:pt>
    <dgm:pt modelId="{2DA5E11D-B03D-4550-91F6-266F135FFBFD}" type="sibTrans" cxnId="{314AB6F5-2076-4D15-8452-3174222C30D8}">
      <dgm:prSet/>
      <dgm:spPr/>
      <dgm:t>
        <a:bodyPr/>
        <a:lstStyle/>
        <a:p>
          <a:endParaRPr lang="en-US"/>
        </a:p>
      </dgm:t>
    </dgm:pt>
    <dgm:pt modelId="{9CFDEA0A-49E0-4B43-B447-8F44F72B40E3}">
      <dgm:prSet/>
      <dgm:spPr/>
      <dgm:t>
        <a:bodyPr/>
        <a:lstStyle/>
        <a:p>
          <a:r>
            <a:rPr lang="en-US" b="1" i="0" dirty="0"/>
            <a:t>Schema Information</a:t>
          </a:r>
          <a:endParaRPr lang="en-US" b="1" dirty="0"/>
        </a:p>
      </dgm:t>
    </dgm:pt>
    <dgm:pt modelId="{BFBEDEA2-877B-431F-AFC7-E64046BFDFC0}" type="parTrans" cxnId="{879C1B76-65A8-4E1D-84F9-469D12906341}">
      <dgm:prSet/>
      <dgm:spPr/>
      <dgm:t>
        <a:bodyPr/>
        <a:lstStyle/>
        <a:p>
          <a:endParaRPr lang="en-US"/>
        </a:p>
      </dgm:t>
    </dgm:pt>
    <dgm:pt modelId="{F2A9739D-6100-4265-9304-EFF2F9080D3B}" type="sibTrans" cxnId="{879C1B76-65A8-4E1D-84F9-469D12906341}">
      <dgm:prSet/>
      <dgm:spPr/>
      <dgm:t>
        <a:bodyPr/>
        <a:lstStyle/>
        <a:p>
          <a:endParaRPr lang="en-US"/>
        </a:p>
      </dgm:t>
    </dgm:pt>
    <dgm:pt modelId="{B1EEB505-2A6C-40B7-B0E2-59D1F4C10640}" type="pres">
      <dgm:prSet presAssocID="{82F3195C-143F-40B0-99ED-E3630DC7E882}" presName="Name0" presStyleCnt="0">
        <dgm:presLayoutVars>
          <dgm:chMax val="7"/>
          <dgm:chPref val="7"/>
          <dgm:dir/>
        </dgm:presLayoutVars>
      </dgm:prSet>
      <dgm:spPr/>
    </dgm:pt>
    <dgm:pt modelId="{587C0AEE-4846-48E3-BF77-CB6EF657A448}" type="pres">
      <dgm:prSet presAssocID="{82F3195C-143F-40B0-99ED-E3630DC7E882}" presName="Name1" presStyleCnt="0"/>
      <dgm:spPr/>
    </dgm:pt>
    <dgm:pt modelId="{F90893EE-323B-425E-8389-03CE539FE374}" type="pres">
      <dgm:prSet presAssocID="{82F3195C-143F-40B0-99ED-E3630DC7E882}" presName="cycle" presStyleCnt="0"/>
      <dgm:spPr/>
    </dgm:pt>
    <dgm:pt modelId="{2E34E7BB-46A0-489A-AFED-F7F542D7EB59}" type="pres">
      <dgm:prSet presAssocID="{82F3195C-143F-40B0-99ED-E3630DC7E882}" presName="srcNode" presStyleLbl="node1" presStyleIdx="0" presStyleCnt="3"/>
      <dgm:spPr/>
    </dgm:pt>
    <dgm:pt modelId="{8F89330D-9233-42B1-B38D-B99833A0FB5F}" type="pres">
      <dgm:prSet presAssocID="{82F3195C-143F-40B0-99ED-E3630DC7E882}" presName="conn" presStyleLbl="parChTrans1D2" presStyleIdx="0" presStyleCnt="1"/>
      <dgm:spPr/>
    </dgm:pt>
    <dgm:pt modelId="{7A1D7E8B-F011-44DF-A9CD-66ED75CBBC0B}" type="pres">
      <dgm:prSet presAssocID="{82F3195C-143F-40B0-99ED-E3630DC7E882}" presName="extraNode" presStyleLbl="node1" presStyleIdx="0" presStyleCnt="3"/>
      <dgm:spPr/>
    </dgm:pt>
    <dgm:pt modelId="{19394386-0F1B-4FEE-B90B-E3E91863EE69}" type="pres">
      <dgm:prSet presAssocID="{82F3195C-143F-40B0-99ED-E3630DC7E882}" presName="dstNode" presStyleLbl="node1" presStyleIdx="0" presStyleCnt="3"/>
      <dgm:spPr/>
    </dgm:pt>
    <dgm:pt modelId="{1EC28CFA-07E1-44F0-AE5D-58E5D1A6E691}" type="pres">
      <dgm:prSet presAssocID="{560CE43C-DE71-4BFA-B360-6908EAB1F25C}" presName="text_1" presStyleLbl="node1" presStyleIdx="0" presStyleCnt="3">
        <dgm:presLayoutVars>
          <dgm:bulletEnabled val="1"/>
        </dgm:presLayoutVars>
      </dgm:prSet>
      <dgm:spPr/>
    </dgm:pt>
    <dgm:pt modelId="{E4F3985A-80E5-4D19-A3C8-341CCC338371}" type="pres">
      <dgm:prSet presAssocID="{560CE43C-DE71-4BFA-B360-6908EAB1F25C}" presName="accent_1" presStyleCnt="0"/>
      <dgm:spPr/>
    </dgm:pt>
    <dgm:pt modelId="{84AADBF3-1B7F-45D7-8AB5-F5105887A548}" type="pres">
      <dgm:prSet presAssocID="{560CE43C-DE71-4BFA-B360-6908EAB1F25C}" presName="accentRepeatNode" presStyleLbl="solidFgAcc1" presStyleIdx="0" presStyleCnt="3"/>
      <dgm:spPr/>
    </dgm:pt>
    <dgm:pt modelId="{A209D225-FD72-43D6-83CC-7365FB5B7DAD}" type="pres">
      <dgm:prSet presAssocID="{9CFDEA0A-49E0-4B43-B447-8F44F72B40E3}" presName="text_2" presStyleLbl="node1" presStyleIdx="1" presStyleCnt="3">
        <dgm:presLayoutVars>
          <dgm:bulletEnabled val="1"/>
        </dgm:presLayoutVars>
      </dgm:prSet>
      <dgm:spPr/>
    </dgm:pt>
    <dgm:pt modelId="{063F5034-F327-43A9-8466-AED4B563E2CD}" type="pres">
      <dgm:prSet presAssocID="{9CFDEA0A-49E0-4B43-B447-8F44F72B40E3}" presName="accent_2" presStyleCnt="0"/>
      <dgm:spPr/>
    </dgm:pt>
    <dgm:pt modelId="{C56D56FA-227F-4780-9161-1EDFC7304FAF}" type="pres">
      <dgm:prSet presAssocID="{9CFDEA0A-49E0-4B43-B447-8F44F72B40E3}" presName="accentRepeatNode" presStyleLbl="solidFgAcc1" presStyleIdx="1" presStyleCnt="3"/>
      <dgm:spPr/>
    </dgm:pt>
    <dgm:pt modelId="{DA185705-05E2-47BC-B406-6B436D645DD9}" type="pres">
      <dgm:prSet presAssocID="{920C5C20-62C5-4592-9ECD-40692F2534A6}" presName="text_3" presStyleLbl="node1" presStyleIdx="2" presStyleCnt="3">
        <dgm:presLayoutVars>
          <dgm:bulletEnabled val="1"/>
        </dgm:presLayoutVars>
      </dgm:prSet>
      <dgm:spPr/>
    </dgm:pt>
    <dgm:pt modelId="{B5284B97-023D-44CC-98F8-05A4F0A40468}" type="pres">
      <dgm:prSet presAssocID="{920C5C20-62C5-4592-9ECD-40692F2534A6}" presName="accent_3" presStyleCnt="0"/>
      <dgm:spPr/>
    </dgm:pt>
    <dgm:pt modelId="{DCB574A7-FBDD-4F69-90CC-A458B0DCF7D4}" type="pres">
      <dgm:prSet presAssocID="{920C5C20-62C5-4592-9ECD-40692F2534A6}" presName="accentRepeatNode" presStyleLbl="solidFgAcc1" presStyleIdx="2" presStyleCnt="3"/>
      <dgm:spPr/>
    </dgm:pt>
  </dgm:ptLst>
  <dgm:cxnLst>
    <dgm:cxn modelId="{DAD6421D-6A1C-4EFD-9A94-F5E31711847A}" type="presOf" srcId="{82F3195C-143F-40B0-99ED-E3630DC7E882}" destId="{B1EEB505-2A6C-40B7-B0E2-59D1F4C10640}" srcOrd="0" destOrd="0" presId="urn:microsoft.com/office/officeart/2008/layout/VerticalCurvedList"/>
    <dgm:cxn modelId="{E7A40724-C68B-4F1C-AE36-08BC630ED8C6}" srcId="{82F3195C-143F-40B0-99ED-E3630DC7E882}" destId="{920C5C20-62C5-4592-9ECD-40692F2534A6}" srcOrd="2" destOrd="0" parTransId="{50CF9FBC-0E17-408F-844F-09A0F45D7A40}" sibTransId="{36393B52-8C0C-4085-AB83-A38D25496B42}"/>
    <dgm:cxn modelId="{272C2870-3B2B-4FF7-8FC5-0326B08BFDC3}" type="presOf" srcId="{560CE43C-DE71-4BFA-B360-6908EAB1F25C}" destId="{1EC28CFA-07E1-44F0-AE5D-58E5D1A6E691}" srcOrd="0" destOrd="0" presId="urn:microsoft.com/office/officeart/2008/layout/VerticalCurvedList"/>
    <dgm:cxn modelId="{879C1B76-65A8-4E1D-84F9-469D12906341}" srcId="{82F3195C-143F-40B0-99ED-E3630DC7E882}" destId="{9CFDEA0A-49E0-4B43-B447-8F44F72B40E3}" srcOrd="1" destOrd="0" parTransId="{BFBEDEA2-877B-431F-AFC7-E64046BFDFC0}" sibTransId="{F2A9739D-6100-4265-9304-EFF2F9080D3B}"/>
    <dgm:cxn modelId="{21B25F76-3569-4275-93C2-C1B0FC734279}" type="presOf" srcId="{920C5C20-62C5-4592-9ECD-40692F2534A6}" destId="{DA185705-05E2-47BC-B406-6B436D645DD9}" srcOrd="0" destOrd="0" presId="urn:microsoft.com/office/officeart/2008/layout/VerticalCurvedList"/>
    <dgm:cxn modelId="{846C3E9B-EF6A-40AD-B790-514DB061FFD5}" type="presOf" srcId="{2DA5E11D-B03D-4550-91F6-266F135FFBFD}" destId="{8F89330D-9233-42B1-B38D-B99833A0FB5F}" srcOrd="0" destOrd="0" presId="urn:microsoft.com/office/officeart/2008/layout/VerticalCurvedList"/>
    <dgm:cxn modelId="{C1C2F7A9-460D-49C2-A1E6-CD2960638423}" type="presOf" srcId="{9CFDEA0A-49E0-4B43-B447-8F44F72B40E3}" destId="{A209D225-FD72-43D6-83CC-7365FB5B7DAD}" srcOrd="0" destOrd="0" presId="urn:microsoft.com/office/officeart/2008/layout/VerticalCurvedList"/>
    <dgm:cxn modelId="{314AB6F5-2076-4D15-8452-3174222C30D8}" srcId="{82F3195C-143F-40B0-99ED-E3630DC7E882}" destId="{560CE43C-DE71-4BFA-B360-6908EAB1F25C}" srcOrd="0" destOrd="0" parTransId="{A9638D1C-29BF-4A7A-A4C7-DDCDE6E99C75}" sibTransId="{2DA5E11D-B03D-4550-91F6-266F135FFBFD}"/>
    <dgm:cxn modelId="{82E5E316-6C88-4747-95D8-1DC1F28087C1}" type="presParOf" srcId="{B1EEB505-2A6C-40B7-B0E2-59D1F4C10640}" destId="{587C0AEE-4846-48E3-BF77-CB6EF657A448}" srcOrd="0" destOrd="0" presId="urn:microsoft.com/office/officeart/2008/layout/VerticalCurvedList"/>
    <dgm:cxn modelId="{19E95F92-5CFE-41E2-9F60-025DED426DFD}" type="presParOf" srcId="{587C0AEE-4846-48E3-BF77-CB6EF657A448}" destId="{F90893EE-323B-425E-8389-03CE539FE374}" srcOrd="0" destOrd="0" presId="urn:microsoft.com/office/officeart/2008/layout/VerticalCurvedList"/>
    <dgm:cxn modelId="{E3494D82-3231-4240-8927-CCEE8C289C60}" type="presParOf" srcId="{F90893EE-323B-425E-8389-03CE539FE374}" destId="{2E34E7BB-46A0-489A-AFED-F7F542D7EB59}" srcOrd="0" destOrd="0" presId="urn:microsoft.com/office/officeart/2008/layout/VerticalCurvedList"/>
    <dgm:cxn modelId="{DC495E86-97F2-4E32-9A2A-FA9ED64A4DD1}" type="presParOf" srcId="{F90893EE-323B-425E-8389-03CE539FE374}" destId="{8F89330D-9233-42B1-B38D-B99833A0FB5F}" srcOrd="1" destOrd="0" presId="urn:microsoft.com/office/officeart/2008/layout/VerticalCurvedList"/>
    <dgm:cxn modelId="{F8223D92-AD87-4B58-971D-AB5A4D97C619}" type="presParOf" srcId="{F90893EE-323B-425E-8389-03CE539FE374}" destId="{7A1D7E8B-F011-44DF-A9CD-66ED75CBBC0B}" srcOrd="2" destOrd="0" presId="urn:microsoft.com/office/officeart/2008/layout/VerticalCurvedList"/>
    <dgm:cxn modelId="{D6C2576D-6B3F-4B23-861F-EA334DF9DE08}" type="presParOf" srcId="{F90893EE-323B-425E-8389-03CE539FE374}" destId="{19394386-0F1B-4FEE-B90B-E3E91863EE69}" srcOrd="3" destOrd="0" presId="urn:microsoft.com/office/officeart/2008/layout/VerticalCurvedList"/>
    <dgm:cxn modelId="{1062620C-E30E-4782-ACFD-2D7E37E3DCDA}" type="presParOf" srcId="{587C0AEE-4846-48E3-BF77-CB6EF657A448}" destId="{1EC28CFA-07E1-44F0-AE5D-58E5D1A6E691}" srcOrd="1" destOrd="0" presId="urn:microsoft.com/office/officeart/2008/layout/VerticalCurvedList"/>
    <dgm:cxn modelId="{62A56578-29E1-4E77-8E87-5E7F18941B3F}" type="presParOf" srcId="{587C0AEE-4846-48E3-BF77-CB6EF657A448}" destId="{E4F3985A-80E5-4D19-A3C8-341CCC338371}" srcOrd="2" destOrd="0" presId="urn:microsoft.com/office/officeart/2008/layout/VerticalCurvedList"/>
    <dgm:cxn modelId="{DFB4981B-4F08-4405-9DCF-9B5DD255D8FA}" type="presParOf" srcId="{E4F3985A-80E5-4D19-A3C8-341CCC338371}" destId="{84AADBF3-1B7F-45D7-8AB5-F5105887A548}" srcOrd="0" destOrd="0" presId="urn:microsoft.com/office/officeart/2008/layout/VerticalCurvedList"/>
    <dgm:cxn modelId="{CBF7F6EB-85CC-4DD2-819A-018484DEEF6A}" type="presParOf" srcId="{587C0AEE-4846-48E3-BF77-CB6EF657A448}" destId="{A209D225-FD72-43D6-83CC-7365FB5B7DAD}" srcOrd="3" destOrd="0" presId="urn:microsoft.com/office/officeart/2008/layout/VerticalCurvedList"/>
    <dgm:cxn modelId="{7AAA3B31-E6CC-456E-849E-107CD34DC86B}" type="presParOf" srcId="{587C0AEE-4846-48E3-BF77-CB6EF657A448}" destId="{063F5034-F327-43A9-8466-AED4B563E2CD}" srcOrd="4" destOrd="0" presId="urn:microsoft.com/office/officeart/2008/layout/VerticalCurvedList"/>
    <dgm:cxn modelId="{834053C1-D317-4727-B73D-5C7C15ABC8DB}" type="presParOf" srcId="{063F5034-F327-43A9-8466-AED4B563E2CD}" destId="{C56D56FA-227F-4780-9161-1EDFC7304FAF}" srcOrd="0" destOrd="0" presId="urn:microsoft.com/office/officeart/2008/layout/VerticalCurvedList"/>
    <dgm:cxn modelId="{1568C1F1-2E58-4C49-B76F-D34CB4A112D9}" type="presParOf" srcId="{587C0AEE-4846-48E3-BF77-CB6EF657A448}" destId="{DA185705-05E2-47BC-B406-6B436D645DD9}" srcOrd="5" destOrd="0" presId="urn:microsoft.com/office/officeart/2008/layout/VerticalCurvedList"/>
    <dgm:cxn modelId="{4B462AC7-C199-4B49-AF11-67F066D697AB}" type="presParOf" srcId="{587C0AEE-4846-48E3-BF77-CB6EF657A448}" destId="{B5284B97-023D-44CC-98F8-05A4F0A40468}" srcOrd="6" destOrd="0" presId="urn:microsoft.com/office/officeart/2008/layout/VerticalCurvedList"/>
    <dgm:cxn modelId="{180AA467-F191-4B6B-B20D-749CE2FBA24E}" type="presParOf" srcId="{B5284B97-023D-44CC-98F8-05A4F0A40468}" destId="{DCB574A7-FBDD-4F69-90CC-A458B0DCF7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9330D-9233-42B1-B38D-B99833A0FB5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28CFA-07E1-44F0-AE5D-58E5D1A6E691}">
      <dsp:nvSpPr>
        <dsp:cNvPr id="0" name=""/>
        <dsp:cNvSpPr/>
      </dsp:nvSpPr>
      <dsp:spPr>
        <a:xfrm>
          <a:off x="564979" y="4064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Profile Links</a:t>
          </a:r>
        </a:p>
      </dsp:txBody>
      <dsp:txXfrm>
        <a:off x="564979" y="406400"/>
        <a:ext cx="6410732" cy="812800"/>
      </dsp:txXfrm>
    </dsp:sp>
    <dsp:sp modelId="{84AADBF3-1B7F-45D7-8AB5-F5105887A548}">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9D225-FD72-43D6-83CC-7365FB5B7DAD}">
      <dsp:nvSpPr>
        <dsp:cNvPr id="0" name=""/>
        <dsp:cNvSpPr/>
      </dsp:nvSpPr>
      <dsp:spPr>
        <a:xfrm>
          <a:off x="860432" y="1625599"/>
          <a:ext cx="6115279"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Schema Information</a:t>
          </a:r>
          <a:endParaRPr lang="en-US" sz="2800" b="1" kern="1200" dirty="0"/>
        </a:p>
      </dsp:txBody>
      <dsp:txXfrm>
        <a:off x="860432" y="1625599"/>
        <a:ext cx="6115279" cy="812800"/>
      </dsp:txXfrm>
    </dsp:sp>
    <dsp:sp modelId="{C56D56FA-227F-4780-9161-1EDFC7304FAF}">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85705-05E2-47BC-B406-6B436D645DD9}">
      <dsp:nvSpPr>
        <dsp:cNvPr id="0" name=""/>
        <dsp:cNvSpPr/>
      </dsp:nvSpPr>
      <dsp:spPr>
        <a:xfrm>
          <a:off x="564979" y="28448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Authentication and Authorization</a:t>
          </a:r>
        </a:p>
      </dsp:txBody>
      <dsp:txXfrm>
        <a:off x="564979" y="2844800"/>
        <a:ext cx="6410732" cy="812800"/>
      </dsp:txXfrm>
    </dsp:sp>
    <dsp:sp modelId="{DCB574A7-FBDD-4F69-90CC-A458B0DCF7D4}">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0F0F0F"/>
                </a:solidFill>
                <a:effectLst/>
                <a:latin typeface="+mn-lt"/>
              </a:rPr>
              <a:t>Profile Information:</a:t>
            </a:r>
          </a:p>
          <a:p>
            <a:pPr algn="l">
              <a:buFont typeface="Arial" panose="020B0604020202020204" pitchFamily="34" charset="0"/>
              <a:buChar char="•"/>
            </a:pPr>
            <a:r>
              <a:rPr lang="en-US" b="1" i="0" dirty="0">
                <a:solidFill>
                  <a:srgbClr val="0F0F0F"/>
                </a:solidFill>
                <a:effectLst/>
                <a:latin typeface="+mn-lt"/>
              </a:rPr>
              <a:t>Profile Links:</a:t>
            </a:r>
            <a:r>
              <a:rPr lang="en-US" b="0" i="0" dirty="0">
                <a:solidFill>
                  <a:srgbClr val="0F0F0F"/>
                </a:solidFill>
                <a:effectLst/>
                <a:latin typeface="+mn-lt"/>
              </a:rPr>
              <a:t> Links to profiles or schemas that define the structure and semantics of the resource's data. This helps clients understand the data format and meaning.</a:t>
            </a:r>
          </a:p>
          <a:p>
            <a:pPr algn="l">
              <a:buFont typeface="Arial" panose="020B0604020202020204" pitchFamily="34" charset="0"/>
              <a:buChar char="•"/>
            </a:pPr>
            <a:r>
              <a:rPr lang="en-US" b="1" i="0" dirty="0">
                <a:solidFill>
                  <a:srgbClr val="0F0F0F"/>
                </a:solidFill>
                <a:effectLst/>
                <a:latin typeface="+mn-lt"/>
              </a:rPr>
              <a:t>Schema Information:</a:t>
            </a:r>
            <a:r>
              <a:rPr lang="en-US" b="0" i="0" dirty="0">
                <a:solidFill>
                  <a:srgbClr val="0F0F0F"/>
                </a:solidFill>
                <a:effectLst/>
                <a:latin typeface="+mn-lt"/>
              </a:rPr>
              <a:t> Metadata about the structure of the resource, such as JSON Schema or XML Schema, which specifies the expected data structure.</a:t>
            </a:r>
          </a:p>
          <a:p>
            <a:pPr marL="158750" indent="0">
              <a:buNone/>
            </a:pPr>
            <a:endParaRPr lang="en-US" dirty="0">
              <a:latin typeface="+mn-lt"/>
            </a:endParaRPr>
          </a:p>
          <a:p>
            <a:pPr marL="158750" indent="0" algn="l">
              <a:buNone/>
            </a:pPr>
            <a:r>
              <a:rPr lang="en-US" b="0" i="0" dirty="0">
                <a:solidFill>
                  <a:srgbClr val="0F0F0F"/>
                </a:solidFill>
                <a:effectLst/>
                <a:latin typeface="+mn-lt"/>
              </a:rPr>
              <a:t>Authentication and Authorization:</a:t>
            </a:r>
          </a:p>
          <a:p>
            <a:pPr algn="l">
              <a:buFont typeface="Arial" panose="020B0604020202020204" pitchFamily="34" charset="0"/>
              <a:buChar char="•"/>
            </a:pPr>
            <a:r>
              <a:rPr lang="en-US" b="1" i="0" dirty="0">
                <a:solidFill>
                  <a:srgbClr val="0F0F0F"/>
                </a:solidFill>
                <a:effectLst/>
                <a:latin typeface="+mn-lt"/>
              </a:rPr>
              <a:t>Authentication Metadata:</a:t>
            </a:r>
            <a:r>
              <a:rPr lang="en-US" b="0" i="0" dirty="0">
                <a:solidFill>
                  <a:srgbClr val="0F0F0F"/>
                </a:solidFill>
                <a:effectLst/>
                <a:latin typeface="+mn-lt"/>
              </a:rPr>
              <a:t> Information on how to authenticate with the API, such as API keys or OAuth tokens.</a:t>
            </a:r>
          </a:p>
          <a:p>
            <a:pPr algn="l">
              <a:buFont typeface="Arial" panose="020B0604020202020204" pitchFamily="34" charset="0"/>
              <a:buChar char="•"/>
            </a:pPr>
            <a:r>
              <a:rPr lang="en-US" b="1" i="0" dirty="0">
                <a:solidFill>
                  <a:srgbClr val="0F0F0F"/>
                </a:solidFill>
                <a:effectLst/>
                <a:latin typeface="+mn-lt"/>
              </a:rPr>
              <a:t>Authorization Metadata:</a:t>
            </a:r>
            <a:r>
              <a:rPr lang="en-US" b="0" i="0" dirty="0">
                <a:solidFill>
                  <a:srgbClr val="0F0F0F"/>
                </a:solidFill>
                <a:effectLst/>
                <a:latin typeface="+mn-lt"/>
              </a:rPr>
              <a:t> Specifies the permissions or roles required to access specific resources or perform certain actions.</a:t>
            </a:r>
          </a:p>
          <a:p>
            <a:pPr marL="158750" indent="0">
              <a:buNone/>
            </a:pPr>
            <a:endParaRPr lang="en-US" dirty="0"/>
          </a:p>
        </p:txBody>
      </p:sp>
    </p:spTree>
    <p:extLst>
      <p:ext uri="{BB962C8B-B14F-4D97-AF65-F5344CB8AC3E}">
        <p14:creationId xmlns:p14="http://schemas.microsoft.com/office/powerpoint/2010/main" val="39337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17.svg"/><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326350" y="1417427"/>
            <a:ext cx="4467555" cy="14592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http://company-x.com/customers/{customer-id}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lang="en-US"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5;p44"/>
          <p:cNvSpPr txBox="1">
            <a:spLocks/>
          </p:cNvSpPr>
          <p:nvPr/>
        </p:nvSpPr>
        <p:spPr>
          <a:xfrm>
            <a:off x="1816793" y="2615760"/>
            <a:ext cx="4540777" cy="3247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Customer record</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URL template: http://company-x.com/customers/{customer-id}</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dirty="0">
                <a:solidFill>
                  <a:schemeClr val="bg1"/>
                </a:solidFill>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dirty="0">
                <a:solidFill>
                  <a:schemeClr val="bg1"/>
                </a:solidFill>
                <a:latin typeface="Consolas" panose="020B0609020204030204" pitchFamily="49" charset="0"/>
                <a:cs typeface="Consolas" panose="020B0609020204030204" pitchFamily="49" charset="0"/>
              </a:rPr>
              <a:t>  Address: ”4268 Del Mar Dr SW, Wyoming, MI 49418",</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_links:</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href</a:t>
            </a:r>
            <a:r>
              <a:rPr lang="en-US" sz="1000" dirty="0">
                <a:solidFill>
                  <a:schemeClr val="bg1"/>
                </a:solidFill>
                <a:latin typeface="Consolas" panose="020B0609020204030204" pitchFamily="49" charset="0"/>
                <a:cs typeface="Consolas" panose="020B0609020204030204" pitchFamily="49" charset="0"/>
              </a:rPr>
              <a:t>: " http://company-x.com/customers/6755",</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title = "Sales orders"</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 Placeholder 3">
            <a:extLst>
              <a:ext uri="{FF2B5EF4-FFF2-40B4-BE49-F238E27FC236}">
                <a16:creationId xmlns:a16="http://schemas.microsoft.com/office/drawing/2014/main" id="{22340A17-19C0-CCD5-3441-D2B52CE58C2E}"/>
              </a:ext>
            </a:extLst>
          </p:cNvPr>
          <p:cNvSpPr>
            <a:spLocks noGrp="1"/>
          </p:cNvSpPr>
          <p:nvPr>
            <p:ph type="body" idx="1"/>
          </p:nvPr>
        </p:nvSpPr>
        <p:spPr>
          <a:xfrm>
            <a:off x="209643" y="1659275"/>
            <a:ext cx="3915757" cy="2760900"/>
          </a:xfrm>
        </p:spPr>
        <p:txBody>
          <a:bodyPr/>
          <a:lstStyle/>
          <a:p>
            <a:pPr marL="139700" indent="0">
              <a:buNone/>
            </a:pPr>
            <a:r>
              <a:rPr lang="en-US" sz="1000" dirty="0">
                <a:latin typeface="Consolas" panose="020B0609020204030204" pitchFamily="49" charset="0"/>
              </a:rPr>
              <a:t>// List of sales order</a:t>
            </a:r>
            <a:br>
              <a:rPr lang="en-US" sz="1000" dirty="0">
                <a:latin typeface="Consolas" panose="020B0609020204030204" pitchFamily="49" charset="0"/>
              </a:rPr>
            </a:br>
            <a:r>
              <a:rPr lang="en-US" sz="1000" dirty="0">
                <a:latin typeface="Consolas" panose="020B0609020204030204" pitchFamily="49" charset="0"/>
              </a:rPr>
              <a:t>// URL template: http://company-x.com/customers/{customer-id}/sales-orders</a:t>
            </a:r>
            <a:br>
              <a:rPr lang="en-US" sz="1000" dirty="0">
                <a:latin typeface="Consolas" panose="020B0609020204030204" pitchFamily="49" charset="0"/>
              </a:rPr>
            </a:br>
            <a:r>
              <a:rPr lang="en-US" sz="1000" dirty="0">
                <a:latin typeface="Consolas" panose="020B0609020204030204" pitchFamily="49" charset="0"/>
              </a:rPr>
              <a:t>{</a:t>
            </a:r>
            <a:br>
              <a:rPr lang="en-US" sz="1000" dirty="0">
                <a:latin typeface="Consolas" panose="020B0609020204030204" pitchFamily="49" charset="0"/>
              </a:rPr>
            </a:br>
            <a:r>
              <a:rPr lang="en-US" sz="1000" dirty="0">
                <a:latin typeface="Consolas" panose="020B0609020204030204" pitchFamily="49" charset="0"/>
              </a:rPr>
              <a:t>  </a:t>
            </a:r>
            <a:r>
              <a:rPr lang="en-US" sz="1000" dirty="0" err="1">
                <a:latin typeface="Consolas" panose="020B0609020204030204" pitchFamily="49" charset="0"/>
              </a:rPr>
              <a:t>CustomerId</a:t>
            </a:r>
            <a:r>
              <a:rPr lang="en-US" sz="1000" dirty="0">
                <a:latin typeface="Consolas" panose="020B0609020204030204" pitchFamily="49" charset="0"/>
              </a:rPr>
              <a:t>: 6755,</a:t>
            </a:r>
            <a:br>
              <a:rPr lang="en-US" sz="1000" dirty="0">
                <a:latin typeface="Consolas" panose="020B0609020204030204" pitchFamily="49" charset="0"/>
              </a:rPr>
            </a:br>
            <a:r>
              <a:rPr lang="en-US" sz="1000" dirty="0">
                <a:latin typeface="Consolas" panose="020B0609020204030204" pitchFamily="49" charset="0"/>
              </a:rPr>
              <a:t>  Orders:</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ID: 322,</a:t>
            </a:r>
            <a:br>
              <a:rPr lang="en-US" sz="1000" dirty="0">
                <a:latin typeface="Consolas" panose="020B0609020204030204" pitchFamily="49" charset="0"/>
              </a:rPr>
            </a:br>
            <a:r>
              <a:rPr lang="en-US" sz="1000" dirty="0">
                <a:latin typeface="Consolas" panose="020B0609020204030204" pitchFamily="49" charset="0"/>
              </a:rPr>
              <a:t>      </a:t>
            </a:r>
            <a:r>
              <a:rPr lang="en-US" sz="1000" dirty="0" err="1">
                <a:latin typeface="Consolas" panose="020B0609020204030204" pitchFamily="49" charset="0"/>
              </a:rPr>
              <a:t>ItemNumber</a:t>
            </a:r>
            <a:r>
              <a:rPr lang="en-US" sz="1000" dirty="0">
                <a:latin typeface="Consolas" panose="020B0609020204030204" pitchFamily="49" charset="0"/>
              </a:rPr>
              <a:t>: 15,</a:t>
            </a:r>
            <a:br>
              <a:rPr lang="en-US" sz="1000" dirty="0">
                <a:latin typeface="Consolas" panose="020B0609020204030204" pitchFamily="49" charset="0"/>
              </a:rPr>
            </a:br>
            <a:r>
              <a:rPr lang="en-US" sz="1000" dirty="0">
                <a:latin typeface="Consolas" panose="020B0609020204030204" pitchFamily="49" charset="0"/>
              </a:rPr>
              <a:t>      Quantity: 4</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a:t>
            </a:r>
          </a:p>
        </p:txBody>
      </p:sp>
      <p:sp>
        <p:nvSpPr>
          <p:cNvPr id="6" name="TextBox 5">
            <a:extLst>
              <a:ext uri="{FF2B5EF4-FFF2-40B4-BE49-F238E27FC236}">
                <a16:creationId xmlns:a16="http://schemas.microsoft.com/office/drawing/2014/main" id="{0A568D0A-5169-102C-6390-4EEF3229FBAC}"/>
              </a:ext>
            </a:extLst>
          </p:cNvPr>
          <p:cNvSpPr txBox="1"/>
          <p:nvPr/>
        </p:nvSpPr>
        <p:spPr>
          <a:xfrm>
            <a:off x="3789200" y="723325"/>
            <a:ext cx="5145157" cy="4093428"/>
          </a:xfrm>
          <a:prstGeom prst="rect">
            <a:avLst/>
          </a:prstGeom>
          <a:noFill/>
        </p:spPr>
        <p:txBody>
          <a:bodyPr wrap="square">
            <a:sp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http://company-x.com/customers/{customer-id}/sales-order/{sales-order-id}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"http://company-x.com/customers/6755/sales-order/10",</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http://company-x.com/product/15",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endParaRPr lang="en-US" sz="1000" dirty="0"/>
          </a:p>
        </p:txBody>
      </p:sp>
    </p:spTree>
    <p:extLst>
      <p:ext uri="{BB962C8B-B14F-4D97-AF65-F5344CB8AC3E}">
        <p14:creationId xmlns:p14="http://schemas.microsoft.com/office/powerpoint/2010/main" val="41420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631786" cy="723900"/>
          </a:xfrm>
        </p:spPr>
        <p:txBody>
          <a:bodyPr/>
          <a:lstStyle/>
          <a:p>
            <a:r>
              <a:rPr lang="en-US" dirty="0"/>
              <a:t>Resource URL</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HTTP Methods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Resource Metadata</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The URL (Uniform Resource Locator) that uniquely identifies a resource. It's essential for clients to locate and interact with resources.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Metadata about which HTTP methods (GET, POST, PUT, DELETE, etc.) are supported by a resource. This tells clients what actions they can perform on a resource.</a:t>
            </a:r>
            <a:endParaRPr lang="en-US" sz="1600" dirty="0">
              <a:solidFill>
                <a:schemeClr val="bg1"/>
              </a:solidFill>
              <a:latin typeface="+mn-lt"/>
            </a:endParaRPr>
          </a:p>
        </p:txBody>
      </p:sp>
    </p:spTree>
    <p:extLst>
      <p:ext uri="{BB962C8B-B14F-4D97-AF65-F5344CB8AC3E}">
        <p14:creationId xmlns:p14="http://schemas.microsoft.com/office/powerpoint/2010/main" val="14927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Links</a:t>
            </a:r>
            <a:endParaRPr lang="en-US" sz="3200" dirty="0"/>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Actions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286870" y="445025"/>
            <a:ext cx="8776447" cy="941400"/>
          </a:xfrm>
        </p:spPr>
        <p:txBody>
          <a:bodyPr/>
          <a:lstStyle/>
          <a:p>
            <a:pPr algn="l"/>
            <a:r>
              <a:rPr lang="en-US" sz="4000" dirty="0"/>
              <a:t>Hypermedia Controls (HATEOAS)</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001487" y="2525486"/>
            <a:ext cx="3570514" cy="2585323"/>
          </a:xfrm>
          <a:prstGeom prst="rect">
            <a:avLst/>
          </a:prstGeom>
          <a:noFill/>
        </p:spPr>
        <p:txBody>
          <a:bodyPr wrap="square" rtlCol="0">
            <a:spAutoFit/>
          </a:bodyPr>
          <a:lstStyle/>
          <a:p>
            <a:pPr algn="ctr"/>
            <a:r>
              <a:rPr lang="en-US" sz="1800" b="0" i="0" dirty="0">
                <a:solidFill>
                  <a:schemeClr val="bg1"/>
                </a:solidFill>
                <a:effectLst/>
                <a:latin typeface="+mn-lt"/>
              </a:rPr>
              <a:t>Hypermedia links provide navigation between resources that include metadata about the relationship between resources and the URL to access related resources. Clients can follow these links to discover and access related resources dynamically.</a:t>
            </a:r>
            <a:endParaRPr lang="en-US" dirty="0">
              <a:solidFill>
                <a:schemeClr val="bg1"/>
              </a:solidFill>
              <a:latin typeface="+mn-lt"/>
            </a:endParaRP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Describes the allowable actions or operations that can be performed on a resource. This includes the HTTP methods that are supported for a specific resource.</a:t>
            </a:r>
            <a:endParaRPr lang="en-US" sz="1600" dirty="0">
              <a:solidFill>
                <a:schemeClr val="bg1"/>
              </a:solidFill>
              <a:latin typeface="+mn-lt"/>
            </a:endParaRPr>
          </a:p>
        </p:txBody>
      </p:sp>
    </p:spTree>
    <p:extLst>
      <p:ext uri="{BB962C8B-B14F-4D97-AF65-F5344CB8AC3E}">
        <p14:creationId xmlns:p14="http://schemas.microsoft.com/office/powerpoint/2010/main" val="37716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Pagination</a:t>
            </a:r>
            <a:r>
              <a:rPr lang="en-US" sz="3200" dirty="0"/>
              <a:t> </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Filtering </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7103532" cy="941400"/>
          </a:xfrm>
        </p:spPr>
        <p:txBody>
          <a:bodyPr/>
          <a:lstStyle/>
          <a:p>
            <a:r>
              <a:rPr lang="en-US" sz="4000" dirty="0"/>
              <a:t>Pagination and Filtering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When dealing with large collections of resources, metadata like page number, page size, and total item count helps clients navigate through the results.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323439"/>
          </a:xfrm>
          <a:prstGeom prst="rect">
            <a:avLst/>
          </a:prstGeom>
          <a:noFill/>
        </p:spPr>
        <p:txBody>
          <a:bodyPr wrap="square" rtlCol="0">
            <a:spAutoFit/>
          </a:bodyPr>
          <a:lstStyle/>
          <a:p>
            <a:pPr algn="ctr"/>
            <a:r>
              <a:rPr lang="en-US" sz="2000" b="0" i="0" dirty="0">
                <a:solidFill>
                  <a:schemeClr val="bg1"/>
                </a:solidFill>
                <a:effectLst/>
                <a:latin typeface="+mn-lt"/>
              </a:rPr>
              <a:t>Metadata specifying query parameters that allow clients to filter and refine resource collections.</a:t>
            </a:r>
            <a:endParaRPr lang="en-US" sz="1600" dirty="0">
              <a:solidFill>
                <a:schemeClr val="bg1"/>
              </a:solidFill>
              <a:latin typeface="+mn-lt"/>
            </a:endParaRPr>
          </a:p>
        </p:txBody>
      </p:sp>
    </p:spTree>
    <p:extLst>
      <p:ext uri="{BB962C8B-B14F-4D97-AF65-F5344CB8AC3E}">
        <p14:creationId xmlns:p14="http://schemas.microsoft.com/office/powerpoint/2010/main" val="327879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Versioning</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Error Messaging</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Versioning and Error Handling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2246769"/>
          </a:xfrm>
          <a:prstGeom prst="rect">
            <a:avLst/>
          </a:prstGeom>
          <a:noFill/>
        </p:spPr>
        <p:txBody>
          <a:bodyPr wrap="square" rtlCol="0">
            <a:spAutoFit/>
          </a:bodyPr>
          <a:lstStyle/>
          <a:p>
            <a:pPr algn="ctr"/>
            <a:r>
              <a:rPr lang="en-US" sz="2000" dirty="0">
                <a:solidFill>
                  <a:schemeClr val="bg1"/>
                </a:solidFill>
                <a:latin typeface="+mn-lt"/>
              </a:rPr>
              <a:t>Indicates the version of the API being used. This is important for clients to ensure backward compatibility and handle changes in the API over time.</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2246769"/>
          </a:xfrm>
          <a:prstGeom prst="rect">
            <a:avLst/>
          </a:prstGeom>
          <a:noFill/>
        </p:spPr>
        <p:txBody>
          <a:bodyPr wrap="square" rtlCol="0">
            <a:spAutoFit/>
          </a:bodyPr>
          <a:lstStyle/>
          <a:p>
            <a:pPr algn="ctr"/>
            <a:r>
              <a:rPr lang="en-US" sz="2000" b="0" i="0" dirty="0">
                <a:solidFill>
                  <a:schemeClr val="bg1"/>
                </a:solidFill>
                <a:effectLst/>
                <a:latin typeface="+mn-lt"/>
              </a:rPr>
              <a:t>Metadata that provides information about errors, including error codes, human-readable descriptions, and potentially links to more information on how to resolve the error.</a:t>
            </a:r>
            <a:endParaRPr lang="en-US" sz="1600" dirty="0">
              <a:solidFill>
                <a:schemeClr val="bg1"/>
              </a:solidFill>
              <a:latin typeface="+mn-lt"/>
            </a:endParaRPr>
          </a:p>
        </p:txBody>
      </p:sp>
    </p:spTree>
    <p:extLst>
      <p:ext uri="{BB962C8B-B14F-4D97-AF65-F5344CB8AC3E}">
        <p14:creationId xmlns:p14="http://schemas.microsoft.com/office/powerpoint/2010/main" val="161047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B34690-A2E0-8C8D-B55B-843A341FD74D}"/>
              </a:ext>
            </a:extLst>
          </p:cNvPr>
          <p:cNvSpPr>
            <a:spLocks noGrp="1"/>
          </p:cNvSpPr>
          <p:nvPr>
            <p:ph type="title"/>
          </p:nvPr>
        </p:nvSpPr>
        <p:spPr>
          <a:xfrm>
            <a:off x="938499" y="445025"/>
            <a:ext cx="6455189" cy="941400"/>
          </a:xfrm>
        </p:spPr>
        <p:txBody>
          <a:bodyPr/>
          <a:lstStyle/>
          <a:p>
            <a:r>
              <a:rPr lang="en-US" sz="3200" dirty="0"/>
              <a:t>Other Areas for Hypermedia</a:t>
            </a:r>
          </a:p>
        </p:txBody>
      </p:sp>
      <p:graphicFrame>
        <p:nvGraphicFramePr>
          <p:cNvPr id="14" name="Diagram 13">
            <a:extLst>
              <a:ext uri="{FF2B5EF4-FFF2-40B4-BE49-F238E27FC236}">
                <a16:creationId xmlns:a16="http://schemas.microsoft.com/office/drawing/2014/main" id="{546FD57F-7FE4-5380-BC2E-8E8CDA0308B1}"/>
              </a:ext>
            </a:extLst>
          </p:cNvPr>
          <p:cNvGraphicFramePr/>
          <p:nvPr>
            <p:extLst>
              <p:ext uri="{D42A27DB-BD31-4B8C-83A1-F6EECF244321}">
                <p14:modId xmlns:p14="http://schemas.microsoft.com/office/powerpoint/2010/main" val="3223069277"/>
              </p:ext>
            </p:extLst>
          </p:nvPr>
        </p:nvGraphicFramePr>
        <p:xfrm>
          <a:off x="1429812" y="998912"/>
          <a:ext cx="703089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descr="Hashtag with solid fill">
            <a:extLst>
              <a:ext uri="{FF2B5EF4-FFF2-40B4-BE49-F238E27FC236}">
                <a16:creationId xmlns:a16="http://schemas.microsoft.com/office/drawing/2014/main" id="{5023E599-2CB8-E417-2E98-66C58AB3D4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2326" y="1344176"/>
            <a:ext cx="914400" cy="914400"/>
          </a:xfrm>
          <a:prstGeom prst="rect">
            <a:avLst/>
          </a:prstGeom>
        </p:spPr>
      </p:pic>
      <p:pic>
        <p:nvPicPr>
          <p:cNvPr id="22" name="Graphic 21" descr="Connected with solid fill">
            <a:extLst>
              <a:ext uri="{FF2B5EF4-FFF2-40B4-BE49-F238E27FC236}">
                <a16:creationId xmlns:a16="http://schemas.microsoft.com/office/drawing/2014/main" id="{8F0540F7-E55F-8093-3D25-85D4B245FE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0523" y="2571750"/>
            <a:ext cx="914400" cy="914400"/>
          </a:xfrm>
          <a:prstGeom prst="rect">
            <a:avLst/>
          </a:prstGeom>
        </p:spPr>
      </p:pic>
      <p:pic>
        <p:nvPicPr>
          <p:cNvPr id="24" name="Graphic 23" descr="Lock with solid fill">
            <a:extLst>
              <a:ext uri="{FF2B5EF4-FFF2-40B4-BE49-F238E27FC236}">
                <a16:creationId xmlns:a16="http://schemas.microsoft.com/office/drawing/2014/main" id="{71045CC0-BB76-14DB-910B-601E9F711B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2470" y="3757076"/>
            <a:ext cx="914400" cy="914400"/>
          </a:xfrm>
          <a:prstGeom prst="rect">
            <a:avLst/>
          </a:prstGeom>
        </p:spPr>
      </p:pic>
    </p:spTree>
    <p:extLst>
      <p:ext uri="{BB962C8B-B14F-4D97-AF65-F5344CB8AC3E}">
        <p14:creationId xmlns:p14="http://schemas.microsoft.com/office/powerpoint/2010/main" val="185827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AF93-DCAE-C43B-E06F-20E51D3EEDA1}"/>
              </a:ext>
            </a:extLst>
          </p:cNvPr>
          <p:cNvSpPr>
            <a:spLocks noGrp="1"/>
          </p:cNvSpPr>
          <p:nvPr>
            <p:ph type="title"/>
          </p:nvPr>
        </p:nvSpPr>
        <p:spPr>
          <a:xfrm>
            <a:off x="938499" y="445025"/>
            <a:ext cx="6219791" cy="941400"/>
          </a:xfrm>
        </p:spPr>
        <p:txBody>
          <a:bodyPr/>
          <a:lstStyle/>
          <a:p>
            <a:r>
              <a:rPr lang="en-US" dirty="0"/>
              <a:t>Problem Details with Web APIs</a:t>
            </a:r>
          </a:p>
        </p:txBody>
      </p:sp>
      <p:sp>
        <p:nvSpPr>
          <p:cNvPr id="5" name="Text Placeholder 4">
            <a:extLst>
              <a:ext uri="{FF2B5EF4-FFF2-40B4-BE49-F238E27FC236}">
                <a16:creationId xmlns:a16="http://schemas.microsoft.com/office/drawing/2014/main" id="{AAC1E0B5-BA7C-9B11-6660-B78359F84B2C}"/>
              </a:ext>
            </a:extLst>
          </p:cNvPr>
          <p:cNvSpPr>
            <a:spLocks noGrp="1"/>
          </p:cNvSpPr>
          <p:nvPr>
            <p:ph type="body" idx="1"/>
          </p:nvPr>
        </p:nvSpPr>
        <p:spPr>
          <a:xfrm>
            <a:off x="230288" y="1206557"/>
            <a:ext cx="3186900" cy="496737"/>
          </a:xfrm>
        </p:spPr>
        <p:txBody>
          <a:bodyPr/>
          <a:lstStyle/>
          <a:p>
            <a:pPr marL="139700" indent="0">
              <a:buNone/>
            </a:pPr>
            <a:r>
              <a:rPr lang="en-US" sz="1800" dirty="0">
                <a:latin typeface="Consolas" panose="020B0609020204030204" pitchFamily="49" charset="0"/>
              </a:rPr>
              <a:t>HTTP/1.1 403 Forbidden</a:t>
            </a:r>
          </a:p>
        </p:txBody>
      </p:sp>
      <p:sp>
        <p:nvSpPr>
          <p:cNvPr id="9" name="TextBox 8">
            <a:extLst>
              <a:ext uri="{FF2B5EF4-FFF2-40B4-BE49-F238E27FC236}">
                <a16:creationId xmlns:a16="http://schemas.microsoft.com/office/drawing/2014/main" id="{AB650BEF-723E-25F4-39C2-A937AAA5AC38}"/>
              </a:ext>
            </a:extLst>
          </p:cNvPr>
          <p:cNvSpPr txBox="1"/>
          <p:nvPr/>
        </p:nvSpPr>
        <p:spPr>
          <a:xfrm>
            <a:off x="1371600" y="1825132"/>
            <a:ext cx="7185212" cy="3046988"/>
          </a:xfrm>
          <a:prstGeom prst="rect">
            <a:avLst/>
          </a:prstGeom>
          <a:noFill/>
        </p:spPr>
        <p:txBody>
          <a:bodyPr wrap="square">
            <a:spAutoFit/>
          </a:bodyPr>
          <a:lstStyle/>
          <a:p>
            <a:pPr marL="139700" indent="0">
              <a:buNone/>
            </a:pPr>
            <a:r>
              <a:rPr lang="en-US" sz="1600" dirty="0">
                <a:solidFill>
                  <a:schemeClr val="bg1"/>
                </a:solidFill>
                <a:latin typeface="Consolas" panose="020B0609020204030204" pitchFamily="49" charset="0"/>
              </a:rPr>
              <a:t>HTTP/1.1 403 Forbidden</a:t>
            </a:r>
          </a:p>
          <a:p>
            <a:pPr marL="139700" indent="0">
              <a:buNone/>
            </a:pPr>
            <a:r>
              <a:rPr lang="en-US" sz="1600" dirty="0">
                <a:solidFill>
                  <a:schemeClr val="bg1"/>
                </a:solidFill>
                <a:latin typeface="Consolas" panose="020B0609020204030204" pitchFamily="49" charset="0"/>
              </a:rPr>
              <a:t>Content-Type: application/</a:t>
            </a:r>
            <a:r>
              <a:rPr lang="en-US" sz="1600" dirty="0" err="1">
                <a:solidFill>
                  <a:schemeClr val="bg1"/>
                </a:solidFill>
                <a:latin typeface="Consolas" panose="020B0609020204030204" pitchFamily="49" charset="0"/>
              </a:rPr>
              <a:t>problem+json</a:t>
            </a:r>
            <a:endParaRPr lang="en-US" sz="1600" dirty="0">
              <a:solidFill>
                <a:schemeClr val="bg1"/>
              </a:solidFill>
              <a:latin typeface="Consolas" panose="020B0609020204030204" pitchFamily="49" charset="0"/>
            </a:endParaRPr>
          </a:p>
          <a:p>
            <a:pPr marL="139700" indent="0">
              <a:buNone/>
            </a:pPr>
            <a:r>
              <a:rPr lang="en-US" sz="1600" dirty="0">
                <a:solidFill>
                  <a:schemeClr val="bg1"/>
                </a:solidFill>
                <a:latin typeface="Consolas" panose="020B0609020204030204" pitchFamily="49" charset="0"/>
              </a:rPr>
              <a:t>Content-Language: </a:t>
            </a:r>
            <a:r>
              <a:rPr lang="en-US" sz="1600" dirty="0" err="1">
                <a:solidFill>
                  <a:schemeClr val="bg1"/>
                </a:solidFill>
                <a:latin typeface="Consolas" panose="020B0609020204030204" pitchFamily="49" charset="0"/>
              </a:rPr>
              <a:t>en</a:t>
            </a:r>
            <a:endParaRPr lang="en-US" sz="1600" dirty="0">
              <a:solidFill>
                <a:schemeClr val="bg1"/>
              </a:solidFill>
              <a:latin typeface="Consolas" panose="020B0609020204030204" pitchFamily="49" charset="0"/>
            </a:endParaRPr>
          </a:p>
          <a:p>
            <a:pPr marL="139700" indent="0">
              <a:buNone/>
            </a:pPr>
            <a:r>
              <a:rPr lang="en-US" sz="1600" dirty="0">
                <a:solidFill>
                  <a:schemeClr val="bg1"/>
                </a:solidFill>
                <a:latin typeface="Consolas" panose="020B0609020204030204" pitchFamily="49" charset="0"/>
              </a:rPr>
              <a:t> </a:t>
            </a:r>
          </a:p>
          <a:p>
            <a:pPr marL="139700" indent="0">
              <a:buNone/>
            </a:pPr>
            <a:r>
              <a:rPr lang="en-US" sz="1600" dirty="0">
                <a:solidFill>
                  <a:schemeClr val="bg1"/>
                </a:solidFill>
                <a:latin typeface="Consolas" panose="020B0609020204030204" pitchFamily="49" charset="0"/>
              </a:rPr>
              <a:t>{</a:t>
            </a:r>
          </a:p>
          <a:p>
            <a:pPr marL="139700" indent="0">
              <a:buNone/>
            </a:pPr>
            <a:r>
              <a:rPr lang="en-US" sz="1600" dirty="0">
                <a:solidFill>
                  <a:schemeClr val="bg1"/>
                </a:solidFill>
                <a:latin typeface="Consolas" panose="020B0609020204030204" pitchFamily="49" charset="0"/>
              </a:rPr>
              <a:t>  "type": "https://example.com/probs/out-of-credit",</a:t>
            </a:r>
          </a:p>
          <a:p>
            <a:pPr marL="139700" indent="0">
              <a:buNone/>
            </a:pPr>
            <a:r>
              <a:rPr lang="en-US" sz="1600" dirty="0">
                <a:solidFill>
                  <a:schemeClr val="bg1"/>
                </a:solidFill>
                <a:latin typeface="Consolas" panose="020B0609020204030204" pitchFamily="49" charset="0"/>
              </a:rPr>
              <a:t>  "title": "You do not have enough credit.",</a:t>
            </a:r>
          </a:p>
          <a:p>
            <a:pPr marL="139700" indent="0">
              <a:buNone/>
            </a:pPr>
            <a:r>
              <a:rPr lang="en-US" sz="1600" dirty="0">
                <a:solidFill>
                  <a:schemeClr val="bg1"/>
                </a:solidFill>
                <a:latin typeface="Consolas" panose="020B0609020204030204" pitchFamily="49" charset="0"/>
              </a:rPr>
              <a:t>  "detail": "Your current balance is 30, but that costs 50.",</a:t>
            </a:r>
          </a:p>
          <a:p>
            <a:pPr marL="139700" indent="0">
              <a:buNone/>
            </a:pPr>
            <a:r>
              <a:rPr lang="en-US" sz="1600" dirty="0">
                <a:solidFill>
                  <a:schemeClr val="bg1"/>
                </a:solidFill>
                <a:latin typeface="Consolas" panose="020B0609020204030204" pitchFamily="49" charset="0"/>
              </a:rPr>
              <a:t>  "instance": "/account/12345/</a:t>
            </a:r>
            <a:r>
              <a:rPr lang="en-US" sz="1600" dirty="0" err="1">
                <a:solidFill>
                  <a:schemeClr val="bg1"/>
                </a:solidFill>
                <a:latin typeface="Consolas" panose="020B0609020204030204" pitchFamily="49" charset="0"/>
              </a:rPr>
              <a:t>msgs</a:t>
            </a:r>
            <a:r>
              <a:rPr lang="en-US" sz="1600" dirty="0">
                <a:solidFill>
                  <a:schemeClr val="bg1"/>
                </a:solidFill>
                <a:latin typeface="Consolas" panose="020B0609020204030204" pitchFamily="49" charset="0"/>
              </a:rPr>
              <a:t>/</a:t>
            </a:r>
            <a:r>
              <a:rPr lang="en-US" sz="1600" dirty="0" err="1">
                <a:solidFill>
                  <a:schemeClr val="bg1"/>
                </a:solidFill>
                <a:latin typeface="Consolas" panose="020B0609020204030204" pitchFamily="49" charset="0"/>
              </a:rPr>
              <a:t>abc</a:t>
            </a:r>
            <a:r>
              <a:rPr lang="en-US" sz="1600" dirty="0">
                <a:solidFill>
                  <a:schemeClr val="bg1"/>
                </a:solidFill>
                <a:latin typeface="Consolas" panose="020B0609020204030204" pitchFamily="49" charset="0"/>
              </a:rPr>
              <a:t>",</a:t>
            </a:r>
          </a:p>
          <a:p>
            <a:pPr marL="139700" indent="0">
              <a:buNone/>
            </a:pPr>
            <a:r>
              <a:rPr lang="en-US" sz="1600" dirty="0">
                <a:solidFill>
                  <a:schemeClr val="bg1"/>
                </a:solidFill>
                <a:latin typeface="Consolas" panose="020B0609020204030204" pitchFamily="49" charset="0"/>
              </a:rPr>
              <a:t>  "balance": 30,</a:t>
            </a:r>
          </a:p>
          <a:p>
            <a:pPr marL="139700" indent="0">
              <a:buNone/>
            </a:pPr>
            <a:r>
              <a:rPr lang="en-US" sz="1600" dirty="0">
                <a:solidFill>
                  <a:schemeClr val="bg1"/>
                </a:solidFill>
                <a:latin typeface="Consolas" panose="020B0609020204030204" pitchFamily="49" charset="0"/>
              </a:rPr>
              <a:t>  "accounts": ["/account/12345", "/account/67890"]</a:t>
            </a:r>
          </a:p>
          <a:p>
            <a:pPr marL="139700" indent="0">
              <a:buNone/>
            </a:pPr>
            <a:r>
              <a:rPr lang="en-US"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17446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95C4-C536-F03C-F943-D299DEA1564A}"/>
              </a:ext>
            </a:extLst>
          </p:cNvPr>
          <p:cNvSpPr>
            <a:spLocks noGrp="1"/>
          </p:cNvSpPr>
          <p:nvPr>
            <p:ph type="title"/>
          </p:nvPr>
        </p:nvSpPr>
        <p:spPr>
          <a:xfrm>
            <a:off x="938499" y="445025"/>
            <a:ext cx="6291535" cy="941400"/>
          </a:xfrm>
        </p:spPr>
        <p:txBody>
          <a:bodyPr/>
          <a:lstStyle/>
          <a:p>
            <a:r>
              <a:rPr lang="en-US" dirty="0"/>
              <a:t>Problem Details with Web APIs</a:t>
            </a:r>
          </a:p>
        </p:txBody>
      </p:sp>
      <p:sp>
        <p:nvSpPr>
          <p:cNvPr id="3" name="Text Placeholder 2">
            <a:extLst>
              <a:ext uri="{FF2B5EF4-FFF2-40B4-BE49-F238E27FC236}">
                <a16:creationId xmlns:a16="http://schemas.microsoft.com/office/drawing/2014/main" id="{1970DC9A-9BB0-695B-03DA-F7552455375D}"/>
              </a:ext>
            </a:extLst>
          </p:cNvPr>
          <p:cNvSpPr>
            <a:spLocks noGrp="1"/>
          </p:cNvSpPr>
          <p:nvPr>
            <p:ph type="body" idx="1"/>
          </p:nvPr>
        </p:nvSpPr>
        <p:spPr>
          <a:xfrm>
            <a:off x="938500" y="1187824"/>
            <a:ext cx="7999312" cy="3510651"/>
          </a:xfrm>
        </p:spPr>
        <p:txBody>
          <a:bodyPr/>
          <a:lstStyle/>
          <a:p>
            <a:r>
              <a:rPr lang="en-US" b="1" dirty="0"/>
              <a:t>type</a:t>
            </a:r>
            <a:r>
              <a:rPr lang="en-US" dirty="0"/>
              <a:t> set to https://example.com/probs/out-of-credit. The client can dereference this URI to provide more general information about this problem.</a:t>
            </a:r>
          </a:p>
          <a:p>
            <a:r>
              <a:rPr lang="en-US" b="1" dirty="0"/>
              <a:t>title</a:t>
            </a:r>
            <a:r>
              <a:rPr lang="en-US" dirty="0"/>
              <a:t> set to You do not have enough credit. This gives a user a quick understanding of the specific problem.</a:t>
            </a:r>
          </a:p>
          <a:p>
            <a:r>
              <a:rPr lang="en-US" b="1" dirty="0"/>
              <a:t>detail </a:t>
            </a:r>
            <a:r>
              <a:rPr lang="en-US" dirty="0"/>
              <a:t>set</a:t>
            </a:r>
            <a:r>
              <a:rPr lang="en-US" b="1" dirty="0"/>
              <a:t> </a:t>
            </a:r>
            <a:r>
              <a:rPr lang="en-US" dirty="0"/>
              <a:t>to Your current balance is 30, but that costs 50. This goes into more detail about the balance of the account here. Immediately, a user will understand why they are forbidden to access this page and what is needed to resolve the issue</a:t>
            </a:r>
          </a:p>
          <a:p>
            <a:r>
              <a:rPr lang="en-US" b="1" dirty="0"/>
              <a:t>instance</a:t>
            </a:r>
            <a:r>
              <a:rPr lang="en-US" dirty="0"/>
              <a:t> set to /account/12345/</a:t>
            </a:r>
            <a:r>
              <a:rPr lang="en-US" dirty="0" err="1"/>
              <a:t>msgs</a:t>
            </a:r>
            <a:r>
              <a:rPr lang="en-US" dirty="0"/>
              <a:t>/</a:t>
            </a:r>
            <a:r>
              <a:rPr lang="en-US" dirty="0" err="1"/>
              <a:t>abc</a:t>
            </a:r>
            <a:r>
              <a:rPr lang="en-US" dirty="0"/>
              <a:t>. In this case, this will resolve to a log message about the specific instance of the problem. This means a client/user can use this when referencing the issue with the provider.</a:t>
            </a:r>
          </a:p>
          <a:p>
            <a:r>
              <a:rPr lang="en-US" b="1" dirty="0">
                <a:solidFill>
                  <a:srgbClr val="FF0000"/>
                </a:solidFill>
              </a:rPr>
              <a:t>balance</a:t>
            </a:r>
            <a:r>
              <a:rPr lang="en-US" dirty="0"/>
              <a:t> set to 30. This tells the client the current balance of the accounts, which can be passed on to a payments portal or to the user to increase their balance.</a:t>
            </a:r>
          </a:p>
          <a:p>
            <a:r>
              <a:rPr lang="en-US" b="1" dirty="0">
                <a:solidFill>
                  <a:srgbClr val="FF0000"/>
                </a:solidFill>
              </a:rPr>
              <a:t>accounts</a:t>
            </a:r>
            <a:r>
              <a:rPr lang="en-US" dirty="0"/>
              <a:t> set to ["/account/12345","/account/67890"], telling the client the specific accounts related to this problem.</a:t>
            </a:r>
          </a:p>
        </p:txBody>
      </p:sp>
    </p:spTree>
    <p:extLst>
      <p:ext uri="{BB962C8B-B14F-4D97-AF65-F5344CB8AC3E}">
        <p14:creationId xmlns:p14="http://schemas.microsoft.com/office/powerpoint/2010/main" val="35446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5F3AD194-75B0-7B2F-0D14-13818F4E4EC9}"/>
              </a:ext>
            </a:extLst>
          </p:cNvPr>
          <p:cNvSpPr>
            <a:spLocks noGrp="1"/>
          </p:cNvSpPr>
          <p:nvPr>
            <p:ph type="body" idx="1"/>
          </p:nvPr>
        </p:nvSpPr>
        <p:spPr/>
        <p:txBody>
          <a:bodyPr/>
          <a:lstStyle/>
          <a:p>
            <a:pPr marL="127000" indent="0">
              <a:buNone/>
            </a:pPr>
            <a:r>
              <a:rPr lang="en-US" dirty="0"/>
              <a:t>Metadata book</a:t>
            </a:r>
          </a:p>
        </p:txBody>
      </p:sp>
      <p:pic>
        <p:nvPicPr>
          <p:cNvPr id="1026" name="Picture 2" descr="Metadata by Jeffrey Pomerantz - Penguin Books Australia">
            <a:extLst>
              <a:ext uri="{FF2B5EF4-FFF2-40B4-BE49-F238E27FC236}">
                <a16:creationId xmlns:a16="http://schemas.microsoft.com/office/drawing/2014/main" id="{D0B930F5-B62A-9310-70E0-16695ED0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425" y="395750"/>
            <a:ext cx="3107226" cy="43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4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a:xfrm>
            <a:off x="4662435" y="1297124"/>
            <a:ext cx="3512140" cy="3117451"/>
          </a:xfrm>
        </p:spPr>
        <p:txBody>
          <a:bodyPr/>
          <a:lstStyle/>
          <a:p>
            <a:r>
              <a:rPr lang="en-US" sz="3200" dirty="0"/>
              <a:t>If you want a framework that has Metadata and Hypermedia out of the box.</a:t>
            </a:r>
          </a:p>
        </p:txBody>
      </p:sp>
      <p:pic>
        <p:nvPicPr>
          <p:cNvPr id="2052" name="Picture 4" descr="OData V4 - Peakboard Extension">
            <a:extLst>
              <a:ext uri="{FF2B5EF4-FFF2-40B4-BE49-F238E27FC236}">
                <a16:creationId xmlns:a16="http://schemas.microsoft.com/office/drawing/2014/main" id="{8BFF4C7D-3220-5841-66C6-5F84FBFB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84" y="1664467"/>
            <a:ext cx="4347216" cy="24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34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87591" y="285738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4044881"/>
            <a:ext cx="9144000" cy="54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1415291" y="36186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white circular object with a black background&#10;&#10;Description automatically generated">
            <a:extLst>
              <a:ext uri="{FF2B5EF4-FFF2-40B4-BE49-F238E27FC236}">
                <a16:creationId xmlns:a16="http://schemas.microsoft.com/office/drawing/2014/main" id="{CEF73F70-5116-C8B0-9093-27FF395A2E32}"/>
              </a:ext>
            </a:extLst>
          </p:cNvPr>
          <p:cNvPicPr>
            <a:picLocks noChangeAspect="1"/>
          </p:cNvPicPr>
          <p:nvPr/>
        </p:nvPicPr>
        <p:blipFill>
          <a:blip r:embed="rId3"/>
          <a:stretch>
            <a:fillRect/>
          </a:stretch>
        </p:blipFill>
        <p:spPr>
          <a:xfrm>
            <a:off x="5209022" y="299718"/>
            <a:ext cx="3837844" cy="3837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3" name="Subtitle 2">
            <a:extLst>
              <a:ext uri="{FF2B5EF4-FFF2-40B4-BE49-F238E27FC236}">
                <a16:creationId xmlns:a16="http://schemas.microsoft.com/office/drawing/2014/main" id="{A2B43216-D6B8-1242-80FB-431D396198DB}"/>
              </a:ext>
            </a:extLst>
          </p:cNvPr>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2457</TotalTime>
  <Words>1441</Words>
  <Application>Microsoft Office PowerPoint</Application>
  <PresentationFormat>On-screen Show (16:9)</PresentationFormat>
  <Paragraphs>172</Paragraphs>
  <Slides>30</Slides>
  <Notes>17</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Calibri</vt:lpstr>
      <vt:lpstr>Montserrat Medium</vt:lpstr>
      <vt:lpstr>Montserrat</vt:lpstr>
      <vt:lpstr>Montserrat ExtraBold</vt:lpstr>
      <vt:lpstr>Arial Bold</vt:lpstr>
      <vt:lpstr>Consolas</vt:lpstr>
      <vt:lpstr>Montserrat ExtraLight</vt:lpstr>
      <vt:lpstr>Futuristic Background by Slidesgo</vt:lpstr>
      <vt:lpstr>Live! 360 2018</vt:lpstr>
      <vt:lpstr>HYPERMEDIA</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Resource URL</vt:lpstr>
      <vt:lpstr>Links</vt:lpstr>
      <vt:lpstr>Pagination </vt:lpstr>
      <vt:lpstr>Versioning</vt:lpstr>
      <vt:lpstr>Other Areas for Hypermedia</vt:lpstr>
      <vt:lpstr>Short Terms Effects</vt:lpstr>
      <vt:lpstr>Long Terms Effects</vt:lpstr>
      <vt:lpstr>Problem Details with Web APIs</vt:lpstr>
      <vt:lpstr>Problem Details with Web APIs</vt:lpstr>
      <vt:lpstr>CODE EXAMPLES</vt:lpstr>
      <vt:lpstr>Code</vt:lpstr>
      <vt:lpstr>Further Reading</vt:lpstr>
      <vt:lpstr>If you want a framework that has Metadata and Hypermedia out of the box.</vt:lpstr>
      <vt:lpstr>GITHUB REPO HAS ALL OF THE CODE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31</cp:revision>
  <dcterms:modified xsi:type="dcterms:W3CDTF">2024-08-02T01:32:18Z</dcterms:modified>
</cp:coreProperties>
</file>